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g"/>
  <Default Extension="m4v" ContentType="video/mp4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1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005EB8"/>
          </a:solidFill>
          <a:ln w="12700">
            <a:solidFill>
              <a:srgbClr val="005EB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18872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5.3 Identifying creative solutions using digital technologies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804672"/>
            <a:ext cx="10972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05E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Digital Solution Sketch Template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658368" y="1280160"/>
            <a:ext cx="10698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1414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guided workplace activity with an optional stretch challenge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40080" y="6547104"/>
            <a:ext cx="64008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41414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Queensland Government digital capability | Practice activity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777240" y="1828800"/>
            <a:ext cx="10607040" cy="3474720"/>
          </a:xfrm>
          <a:prstGeom prst="roundRect">
            <a:avLst/>
          </a:prstGeom>
          <a:solidFill>
            <a:srgbClr val="E5EEF7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97280" y="219456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3E7E"/>
                </a:solidFill>
              </a:rPr>
              <a:t>Objective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097280" y="2670048"/>
            <a:ext cx="96926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D1D1D"/>
                </a:solidFill>
              </a:rPr>
              <a:t>Explore several digital responses to a real problem and sketch one low-risk idea for testing.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097280" y="388620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D1D1D"/>
                </a:solidFill>
              </a:rPr>
              <a:t>Learner name: ____________________________________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035040" y="388620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D1D1D"/>
                </a:solidFill>
              </a:rPr>
              <a:t>Date / work area: _________________________________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1097280" y="4617720"/>
            <a:ext cx="9692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414141"/>
                </a:solidFill>
              </a:rPr>
              <a:t>Use a real, low-risk work problem. Follow agency policies and use approved systems.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005EB8"/>
          </a:solidFill>
          <a:ln w="12700">
            <a:solidFill>
              <a:srgbClr val="005EB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18872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5.3 Identifying creative solutions using digital technologies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804672"/>
            <a:ext cx="10972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05E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Stretch activity (optional)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658368" y="1280160"/>
            <a:ext cx="10698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1414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Choose one if you want a deeper challenge.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40080" y="6547104"/>
            <a:ext cx="64008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41414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Queensland Government digital capability | Practice activity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822960" y="1600200"/>
            <a:ext cx="10561320" cy="1508760"/>
          </a:xfrm>
          <a:prstGeom prst="roundRect">
            <a:avLst>
              <a:gd name="adj" fmla="val 2424"/>
            </a:avLst>
          </a:prstGeom>
          <a:solidFill>
            <a:srgbClr val="F6F5F7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69264" y="1709928"/>
            <a:ext cx="1026871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3E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Stretch 1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969264" y="2039112"/>
            <a:ext cx="10268712" cy="9418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Turn the sketch into a clickable or working prototype.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822960" y="3657600"/>
            <a:ext cx="10561320" cy="1508760"/>
          </a:xfrm>
          <a:prstGeom prst="roundRect">
            <a:avLst>
              <a:gd name="adj" fmla="val 2424"/>
            </a:avLst>
          </a:prstGeom>
          <a:solidFill>
            <a:srgbClr val="F6F5F7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69264" y="3767328"/>
            <a:ext cx="1026871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3E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Stretch 2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969264" y="4096512"/>
            <a:ext cx="10268712" cy="9418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Prepare a one-page value and risk summary for decision-makers.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822960" y="5715000"/>
            <a:ext cx="10561320" cy="594360"/>
          </a:xfrm>
          <a:prstGeom prst="roundRect">
            <a:avLst>
              <a:gd name="adj" fmla="val 6154"/>
            </a:avLst>
          </a:prstGeom>
          <a:solidFill>
            <a:srgbClr val="F6F5F7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69264" y="5824728"/>
            <a:ext cx="1026871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3E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Stretch notes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005EB8"/>
          </a:solidFill>
          <a:ln w="12700">
            <a:solidFill>
              <a:srgbClr val="005EB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18872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5.3 Identifying creative solutions using digital technologies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804672"/>
            <a:ext cx="10972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05E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Evidence of completion and next steps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658368" y="1280160"/>
            <a:ext cx="10698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1414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this page to close the activity and decide what happens next.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40080" y="6547104"/>
            <a:ext cx="64008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41414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Queensland Government digital capability | Practice activity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822960" y="1508760"/>
            <a:ext cx="274320" cy="274320"/>
          </a:xfrm>
          <a:prstGeom prst="rect">
            <a:avLst/>
          </a:prstGeom>
          <a:solidFill>
            <a:srgbClr val="FFFFFF"/>
          </a:solidFill>
          <a:ln w="15240">
            <a:solidFill>
              <a:srgbClr val="005EB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234440" y="1481328"/>
            <a:ext cx="9784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D1D1D"/>
                </a:solidFill>
              </a:rPr>
              <a:t>The problem and users are defined.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822960" y="2103120"/>
            <a:ext cx="274320" cy="274320"/>
          </a:xfrm>
          <a:prstGeom prst="rect">
            <a:avLst/>
          </a:prstGeom>
          <a:solidFill>
            <a:srgbClr val="FFFFFF"/>
          </a:solidFill>
          <a:ln w="15240">
            <a:solidFill>
              <a:srgbClr val="005EB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234440" y="2075688"/>
            <a:ext cx="9784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D1D1D"/>
                </a:solidFill>
              </a:rPr>
              <a:t>At least three options are compared.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822960" y="2697480"/>
            <a:ext cx="274320" cy="274320"/>
          </a:xfrm>
          <a:prstGeom prst="rect">
            <a:avLst/>
          </a:prstGeom>
          <a:solidFill>
            <a:srgbClr val="FFFFFF"/>
          </a:solidFill>
          <a:ln w="15240">
            <a:solidFill>
              <a:srgbClr val="005EB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234440" y="2670048"/>
            <a:ext cx="9784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D1D1D"/>
                </a:solidFill>
              </a:rPr>
              <a:t>A preferred solution, sketch and next test are documented.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822960" y="3794760"/>
            <a:ext cx="5074920" cy="1417320"/>
          </a:xfrm>
          <a:prstGeom prst="roundRect">
            <a:avLst>
              <a:gd name="adj" fmla="val 2581"/>
            </a:avLst>
          </a:prstGeom>
          <a:solidFill>
            <a:srgbClr val="F6F5F7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69264" y="3904488"/>
            <a:ext cx="478231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3E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action I will take next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6263640" y="3794760"/>
            <a:ext cx="5074920" cy="1417320"/>
          </a:xfrm>
          <a:prstGeom prst="roundRect">
            <a:avLst>
              <a:gd name="adj" fmla="val 2581"/>
            </a:avLst>
          </a:prstGeom>
          <a:solidFill>
            <a:srgbClr val="F6F5F7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09944" y="3904488"/>
            <a:ext cx="478231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3E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Support, approval or follow-up needed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822960" y="5532120"/>
            <a:ext cx="10515600" cy="594360"/>
          </a:xfrm>
          <a:prstGeom prst="roundRect">
            <a:avLst>
              <a:gd name="adj" fmla="val 6154"/>
            </a:avLst>
          </a:prstGeom>
          <a:solidFill>
            <a:srgbClr val="F6F5F7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69264" y="5641848"/>
            <a:ext cx="102229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3E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Target date and owner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005EB8"/>
          </a:solidFill>
          <a:ln w="12700">
            <a:solidFill>
              <a:srgbClr val="005EB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18872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5.3 Identifying creative solutions using digital technologies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804672"/>
            <a:ext cx="10972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05E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Learning outcomes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658368" y="1280160"/>
            <a:ext cx="10698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1414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After completing this activity, you will be able to: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40080" y="6547104"/>
            <a:ext cx="64008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41414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Queensland Government digital capability | Practice activity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685800" y="1737360"/>
            <a:ext cx="5257800" cy="1234440"/>
          </a:xfrm>
          <a:prstGeom prst="roundRect">
            <a:avLst>
              <a:gd name="adj" fmla="val 2963"/>
            </a:avLst>
          </a:prstGeom>
          <a:solidFill>
            <a:srgbClr val="F6F5F7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32104" y="1847088"/>
            <a:ext cx="49651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3E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832104" y="2176272"/>
            <a:ext cx="4965192" cy="6675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Define a problem and user need.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309360" y="1737360"/>
            <a:ext cx="5257800" cy="1234440"/>
          </a:xfrm>
          <a:prstGeom prst="roundRect">
            <a:avLst>
              <a:gd name="adj" fmla="val 2963"/>
            </a:avLst>
          </a:prstGeom>
          <a:solidFill>
            <a:srgbClr val="F6F5F7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55664" y="1847088"/>
            <a:ext cx="49651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3E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455664" y="2176272"/>
            <a:ext cx="4965192" cy="6675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Generate and compare several options.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337560"/>
            <a:ext cx="5257800" cy="1234440"/>
          </a:xfrm>
          <a:prstGeom prst="roundRect">
            <a:avLst>
              <a:gd name="adj" fmla="val 2963"/>
            </a:avLst>
          </a:prstGeom>
          <a:solidFill>
            <a:srgbClr val="F6F5F7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32104" y="3447288"/>
            <a:ext cx="49651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3E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832104" y="3776472"/>
            <a:ext cx="4965192" cy="6675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Sketch a simple solution or workflow.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309360" y="3337560"/>
            <a:ext cx="5257800" cy="1234440"/>
          </a:xfrm>
          <a:prstGeom prst="roundRect">
            <a:avLst>
              <a:gd name="adj" fmla="val 2963"/>
            </a:avLst>
          </a:prstGeom>
          <a:solidFill>
            <a:srgbClr val="F6F5F7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455664" y="3447288"/>
            <a:ext cx="49651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3E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6455664" y="3776472"/>
            <a:ext cx="4965192" cy="6675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Identify assumptions, risks and feedback needed.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005EB8"/>
          </a:solidFill>
          <a:ln w="12700">
            <a:solidFill>
              <a:srgbClr val="005EB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18872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5.3 Identifying creative solutions using digital technologies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804672"/>
            <a:ext cx="10972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05E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Define the problem and user need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658368" y="1280160"/>
            <a:ext cx="10698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1414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 with the need, not the technology.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40080" y="6547104"/>
            <a:ext cx="64008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41414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Queensland Government digital capability | Practice activity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685800" y="1691640"/>
            <a:ext cx="5212080" cy="1828800"/>
          </a:xfrm>
          <a:prstGeom prst="roundRect">
            <a:avLst>
              <a:gd name="adj" fmla="val 2000"/>
            </a:avLst>
          </a:prstGeom>
          <a:solidFill>
            <a:srgbClr val="F6F5F7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32104" y="1801368"/>
            <a:ext cx="49194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3E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Problem or opportunity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832104" y="2130552"/>
            <a:ext cx="4919472" cy="12618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Describe the problem in one clear sentence. What is happening now?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263640" y="1691640"/>
            <a:ext cx="5212080" cy="1828800"/>
          </a:xfrm>
          <a:prstGeom prst="roundRect">
            <a:avLst>
              <a:gd name="adj" fmla="val 2000"/>
            </a:avLst>
          </a:prstGeom>
          <a:solidFill>
            <a:srgbClr val="F6F5F7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09944" y="1801368"/>
            <a:ext cx="49194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3E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People affected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409944" y="2130552"/>
            <a:ext cx="4919472" cy="12618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is affected? What do they need to do, understand or achieve?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840480"/>
            <a:ext cx="10789920" cy="1508760"/>
          </a:xfrm>
          <a:prstGeom prst="roundRect">
            <a:avLst>
              <a:gd name="adj" fmla="val 2424"/>
            </a:avLst>
          </a:prstGeom>
          <a:solidFill>
            <a:srgbClr val="F6F5F7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32104" y="3950208"/>
            <a:ext cx="1049731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3E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Evidence and context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832104" y="4279392"/>
            <a:ext cx="10497312" cy="9418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evidence shows this is a real problem? Note current pain points, constraints and relevant policies.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005EB8"/>
          </a:solidFill>
          <a:ln w="12700">
            <a:solidFill>
              <a:srgbClr val="005EB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18872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5.3 Identifying creative solutions using digital technologies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804672"/>
            <a:ext cx="10972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05E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Generate three digital responses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658368" y="1280160"/>
            <a:ext cx="10698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1414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Include at least one option that reuses or adapts an approved tool.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40080" y="6547104"/>
            <a:ext cx="64008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41414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Queensland Government digital capability | Practice activity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594360" y="1691640"/>
            <a:ext cx="3520440" cy="4251960"/>
          </a:xfrm>
          <a:prstGeom prst="roundRect">
            <a:avLst>
              <a:gd name="adj" fmla="val 1039"/>
            </a:avLst>
          </a:prstGeom>
          <a:solidFill>
            <a:srgbClr val="F6F5F7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40664" y="1801368"/>
            <a:ext cx="32278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3E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Option 1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740664" y="2130552"/>
            <a:ext cx="3227832" cy="3685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Describe the idea.</a:t>
            </a:r>
            <a:endParaRPr lang="en-US" sz="1050" dirty="0"/>
          </a:p>
          <a:p>
            <a:pPr indent="0" marL="0">
              <a:buNone/>
            </a:pP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Uses: Existing tool / Adapted tool / New solution</a:t>
            </a:r>
            <a:endParaRPr lang="en-US" sz="1050" dirty="0"/>
          </a:p>
          <a:p>
            <a:pPr indent="0" marL="0">
              <a:buNone/>
            </a:pP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Main benefit:</a:t>
            </a:r>
            <a:endParaRPr lang="en-US" sz="1050" dirty="0"/>
          </a:p>
          <a:p>
            <a:pPr indent="0" marL="0">
              <a:buNone/>
            </a:pP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Main limit or risk: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416552" y="1691640"/>
            <a:ext cx="3520440" cy="4251960"/>
          </a:xfrm>
          <a:prstGeom prst="roundRect">
            <a:avLst>
              <a:gd name="adj" fmla="val 1039"/>
            </a:avLst>
          </a:prstGeom>
          <a:solidFill>
            <a:srgbClr val="F6F5F7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62856" y="1801368"/>
            <a:ext cx="32278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3E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Option 2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62856" y="2130552"/>
            <a:ext cx="3227832" cy="3685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Describe the idea.</a:t>
            </a:r>
            <a:endParaRPr lang="en-US" sz="1050" dirty="0"/>
          </a:p>
          <a:p>
            <a:pPr indent="0" marL="0">
              <a:buNone/>
            </a:pP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Uses: Existing tool / Adapted tool / New solution</a:t>
            </a:r>
            <a:endParaRPr lang="en-US" sz="1050" dirty="0"/>
          </a:p>
          <a:p>
            <a:pPr indent="0" marL="0">
              <a:buNone/>
            </a:pP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Main benefit:</a:t>
            </a:r>
            <a:endParaRPr lang="en-US" sz="1050" dirty="0"/>
          </a:p>
          <a:p>
            <a:pPr indent="0" marL="0">
              <a:buNone/>
            </a:pP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Main limit or risk: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8238744" y="1691640"/>
            <a:ext cx="3520440" cy="4251960"/>
          </a:xfrm>
          <a:prstGeom prst="roundRect">
            <a:avLst>
              <a:gd name="adj" fmla="val 1039"/>
            </a:avLst>
          </a:prstGeom>
          <a:solidFill>
            <a:srgbClr val="F6F5F7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385048" y="1801368"/>
            <a:ext cx="32278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3E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Option 3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8385048" y="2130552"/>
            <a:ext cx="3227832" cy="3685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Describe the idea.</a:t>
            </a:r>
            <a:endParaRPr lang="en-US" sz="1050" dirty="0"/>
          </a:p>
          <a:p>
            <a:pPr indent="0" marL="0">
              <a:buNone/>
            </a:pP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Uses: Existing tool / Adapted tool / New solution</a:t>
            </a:r>
            <a:endParaRPr lang="en-US" sz="1050" dirty="0"/>
          </a:p>
          <a:p>
            <a:pPr indent="0" marL="0">
              <a:buNone/>
            </a:pP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Main benefit:</a:t>
            </a:r>
            <a:endParaRPr lang="en-US" sz="1050" dirty="0"/>
          </a:p>
          <a:p>
            <a:pPr indent="0" marL="0">
              <a:buNone/>
            </a:pP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Main limit or risk: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005EB8"/>
          </a:solidFill>
          <a:ln w="12700">
            <a:solidFill>
              <a:srgbClr val="005EB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18872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5.3 Identifying creative solutions using digital technologies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804672"/>
            <a:ext cx="10972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05E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Compare the options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658368" y="1280160"/>
            <a:ext cx="10698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1414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short notes or a rating such as low, medium or high.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40080" y="6547104"/>
            <a:ext cx="64008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41414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Queensland Government digital capability | Practice activity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685800" y="1600200"/>
            <a:ext cx="2148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D1D1D"/>
                </a:solidFill>
              </a:rPr>
              <a:t>Value to users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2880360" y="1517904"/>
            <a:ext cx="2514600" cy="438912"/>
          </a:xfrm>
          <a:prstGeom prst="roundRect">
            <a:avLst/>
          </a:prstGeom>
          <a:solidFill>
            <a:srgbClr val="F6F5F7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669280" y="1517904"/>
            <a:ext cx="2514600" cy="438912"/>
          </a:xfrm>
          <a:prstGeom prst="roundRect">
            <a:avLst/>
          </a:prstGeom>
          <a:solidFill>
            <a:srgbClr val="F6F5F7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458200" y="1517904"/>
            <a:ext cx="2514600" cy="438912"/>
          </a:xfrm>
          <a:prstGeom prst="roundRect">
            <a:avLst/>
          </a:prstGeom>
          <a:solidFill>
            <a:srgbClr val="F6F5F7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85800" y="2258568"/>
            <a:ext cx="2148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D1D1D"/>
                </a:solidFill>
              </a:rPr>
              <a:t>Effort and cost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2880360" y="2176272"/>
            <a:ext cx="2514600" cy="438912"/>
          </a:xfrm>
          <a:prstGeom prst="roundRect">
            <a:avLst/>
          </a:prstGeom>
          <a:solidFill>
            <a:srgbClr val="F6F5F7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669280" y="2176272"/>
            <a:ext cx="2514600" cy="438912"/>
          </a:xfrm>
          <a:prstGeom prst="roundRect">
            <a:avLst/>
          </a:prstGeom>
          <a:solidFill>
            <a:srgbClr val="F6F5F7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458200" y="2176272"/>
            <a:ext cx="2514600" cy="438912"/>
          </a:xfrm>
          <a:prstGeom prst="roundRect">
            <a:avLst/>
          </a:prstGeom>
          <a:solidFill>
            <a:srgbClr val="F6F5F7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85800" y="2916936"/>
            <a:ext cx="2148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D1D1D"/>
                </a:solidFill>
              </a:rPr>
              <a:t>Accessibility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2880360" y="2834640"/>
            <a:ext cx="2514600" cy="438912"/>
          </a:xfrm>
          <a:prstGeom prst="roundRect">
            <a:avLst/>
          </a:prstGeom>
          <a:solidFill>
            <a:srgbClr val="F6F5F7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5669280" y="2834640"/>
            <a:ext cx="2514600" cy="438912"/>
          </a:xfrm>
          <a:prstGeom prst="roundRect">
            <a:avLst/>
          </a:prstGeom>
          <a:solidFill>
            <a:srgbClr val="F6F5F7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458200" y="2834640"/>
            <a:ext cx="2514600" cy="438912"/>
          </a:xfrm>
          <a:prstGeom prst="roundRect">
            <a:avLst/>
          </a:prstGeom>
          <a:solidFill>
            <a:srgbClr val="F6F5F7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85800" y="3575304"/>
            <a:ext cx="2148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D1D1D"/>
                </a:solidFill>
              </a:rPr>
              <a:t>Privacy and security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2880360" y="3493008"/>
            <a:ext cx="2514600" cy="438912"/>
          </a:xfrm>
          <a:prstGeom prst="roundRect">
            <a:avLst/>
          </a:prstGeom>
          <a:solidFill>
            <a:srgbClr val="F6F5F7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669280" y="3493008"/>
            <a:ext cx="2514600" cy="438912"/>
          </a:xfrm>
          <a:prstGeom prst="roundRect">
            <a:avLst/>
          </a:prstGeom>
          <a:solidFill>
            <a:srgbClr val="F6F5F7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8458200" y="3493008"/>
            <a:ext cx="2514600" cy="438912"/>
          </a:xfrm>
          <a:prstGeom prst="roundRect">
            <a:avLst/>
          </a:prstGeom>
          <a:solidFill>
            <a:srgbClr val="F6F5F7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85800" y="4233672"/>
            <a:ext cx="2148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D1D1D"/>
                </a:solidFill>
              </a:rPr>
              <a:t>Risk and approvals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2880360" y="4151376"/>
            <a:ext cx="2514600" cy="438912"/>
          </a:xfrm>
          <a:prstGeom prst="roundRect">
            <a:avLst/>
          </a:prstGeom>
          <a:solidFill>
            <a:srgbClr val="F6F5F7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669280" y="4151376"/>
            <a:ext cx="2514600" cy="438912"/>
          </a:xfrm>
          <a:prstGeom prst="roundRect">
            <a:avLst/>
          </a:prstGeom>
          <a:solidFill>
            <a:srgbClr val="F6F5F7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8458200" y="4151376"/>
            <a:ext cx="2514600" cy="438912"/>
          </a:xfrm>
          <a:prstGeom prst="roundRect">
            <a:avLst/>
          </a:prstGeom>
          <a:solidFill>
            <a:srgbClr val="F6F5F7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85800" y="4892040"/>
            <a:ext cx="2148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D1D1D"/>
                </a:solidFill>
              </a:rPr>
              <a:t>Reuse and sustainability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2880360" y="4809744"/>
            <a:ext cx="2514600" cy="438912"/>
          </a:xfrm>
          <a:prstGeom prst="roundRect">
            <a:avLst/>
          </a:prstGeom>
          <a:solidFill>
            <a:srgbClr val="F6F5F7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5669280" y="4809744"/>
            <a:ext cx="2514600" cy="438912"/>
          </a:xfrm>
          <a:prstGeom prst="roundRect">
            <a:avLst/>
          </a:prstGeom>
          <a:solidFill>
            <a:srgbClr val="F6F5F7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458200" y="4809744"/>
            <a:ext cx="2514600" cy="438912"/>
          </a:xfrm>
          <a:prstGeom prst="roundRect">
            <a:avLst/>
          </a:prstGeom>
          <a:solidFill>
            <a:srgbClr val="F6F5F7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2880360" y="1097280"/>
            <a:ext cx="2514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03E7E"/>
                </a:solidFill>
              </a:rPr>
              <a:t>Option 1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5669280" y="1097280"/>
            <a:ext cx="2514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03E7E"/>
                </a:solidFill>
              </a:rPr>
              <a:t>Option 2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8458200" y="1097280"/>
            <a:ext cx="2514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03E7E"/>
                </a:solidFill>
              </a:rPr>
              <a:t>Option 3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005EB8"/>
          </a:solidFill>
          <a:ln w="12700">
            <a:solidFill>
              <a:srgbClr val="005EB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18872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5.3 Identifying creative solutions using digital technologies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804672"/>
            <a:ext cx="10972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05E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Select one low-risk option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658368" y="1280160"/>
            <a:ext cx="10698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1414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Explain the choice using the comparison, not personal preference alone.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40080" y="6547104"/>
            <a:ext cx="64008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41414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Queensland Government digital capability | Practice activity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685800" y="1645920"/>
            <a:ext cx="5212080" cy="2057400"/>
          </a:xfrm>
          <a:prstGeom prst="roundRect">
            <a:avLst>
              <a:gd name="adj" fmla="val 1778"/>
            </a:avLst>
          </a:prstGeom>
          <a:solidFill>
            <a:srgbClr val="F6F5F7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32104" y="1755648"/>
            <a:ext cx="49194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3E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Preferred option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832104" y="2084832"/>
            <a:ext cx="4919472" cy="1490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Which option will you take forward? Why is it the best fit?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263640" y="1645920"/>
            <a:ext cx="5212080" cy="2057400"/>
          </a:xfrm>
          <a:prstGeom prst="roundRect">
            <a:avLst>
              <a:gd name="adj" fmla="val 1778"/>
            </a:avLst>
          </a:prstGeom>
          <a:solidFill>
            <a:srgbClr val="F6F5F7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09944" y="1755648"/>
            <a:ext cx="49194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3E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Assumptions to test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409944" y="2084832"/>
            <a:ext cx="4919472" cy="1490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are you assuming about users, value, technology, data or effort?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4069080"/>
            <a:ext cx="5212080" cy="1325880"/>
          </a:xfrm>
          <a:prstGeom prst="roundRect">
            <a:avLst>
              <a:gd name="adj" fmla="val 2759"/>
            </a:avLst>
          </a:prstGeom>
          <a:solidFill>
            <a:srgbClr val="F6F5F7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32104" y="4178808"/>
            <a:ext cx="49194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3E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Human judgement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832104" y="4507992"/>
            <a:ext cx="4919472" cy="7589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is human judgement, creativity, review or intervention still needed?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263640" y="4069080"/>
            <a:ext cx="5212080" cy="1325880"/>
          </a:xfrm>
          <a:prstGeom prst="roundRect">
            <a:avLst>
              <a:gd name="adj" fmla="val 2759"/>
            </a:avLst>
          </a:prstGeom>
          <a:solidFill>
            <a:srgbClr val="F6F5F7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409944" y="4178808"/>
            <a:ext cx="49194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3E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Guardrails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6409944" y="4507992"/>
            <a:ext cx="4919472" cy="7589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privacy, security, accessibility, ethical or approval checks apply?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005EB8"/>
          </a:solidFill>
          <a:ln w="12700">
            <a:solidFill>
              <a:srgbClr val="005EB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18872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5.3 Identifying creative solutions using digital technologies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804672"/>
            <a:ext cx="10972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05E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Sketch the solution or workflow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658368" y="1280160"/>
            <a:ext cx="10698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1414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shapes, arrows, notes or a simple user journey. The sketch does not need to look polished.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40080" y="6547104"/>
            <a:ext cx="64008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41414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Queensland Government digital capability | Practice activity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731520" y="1600200"/>
            <a:ext cx="10744200" cy="452628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E0E0E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892040" y="361188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A0A0A0"/>
                </a:solidFill>
              </a:rPr>
              <a:t>Sketch here</a:t>
            </a: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005EB8"/>
          </a:solidFill>
          <a:ln w="12700">
            <a:solidFill>
              <a:srgbClr val="005EB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18872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5.3 Identifying creative solutions using digital technologies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804672"/>
            <a:ext cx="10972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05E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Plan the next safe test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658368" y="1280160"/>
            <a:ext cx="10698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1414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Keep the test small enough to change or stop easily.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40080" y="6547104"/>
            <a:ext cx="64008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41414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Queensland Government digital capability | Practice activity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685800" y="1600200"/>
            <a:ext cx="3337560" cy="1874520"/>
          </a:xfrm>
          <a:prstGeom prst="roundRect">
            <a:avLst>
              <a:gd name="adj" fmla="val 1951"/>
            </a:avLst>
          </a:prstGeom>
          <a:solidFill>
            <a:srgbClr val="F6F5F7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32104" y="1709928"/>
            <a:ext cx="30449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3E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will you test?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832104" y="2039112"/>
            <a:ext cx="3044952" cy="1307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Describe the smallest useful prototype, example or trial.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416552" y="1600200"/>
            <a:ext cx="3337560" cy="1874520"/>
          </a:xfrm>
          <a:prstGeom prst="roundRect">
            <a:avLst>
              <a:gd name="adj" fmla="val 1951"/>
            </a:avLst>
          </a:prstGeom>
          <a:solidFill>
            <a:srgbClr val="F6F5F7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62856" y="1709928"/>
            <a:ext cx="30449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3E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will give feedback?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62856" y="2039112"/>
            <a:ext cx="3044952" cy="1307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Name one or two users, colleagues or specialists.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8138160" y="1600200"/>
            <a:ext cx="3337560" cy="1874520"/>
          </a:xfrm>
          <a:prstGeom prst="roundRect">
            <a:avLst>
              <a:gd name="adj" fmla="val 1951"/>
            </a:avLst>
          </a:prstGeom>
          <a:solidFill>
            <a:srgbClr val="F6F5F7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284464" y="1709928"/>
            <a:ext cx="30449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3E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will success look like?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8284464" y="2039112"/>
            <a:ext cx="3044952" cy="1307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List simple signs that the idea is useful and safe.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3840480"/>
            <a:ext cx="5212080" cy="1508760"/>
          </a:xfrm>
          <a:prstGeom prst="roundRect">
            <a:avLst>
              <a:gd name="adj" fmla="val 2424"/>
            </a:avLst>
          </a:prstGeom>
          <a:solidFill>
            <a:srgbClr val="F6F5F7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32104" y="3950208"/>
            <a:ext cx="49194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3E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Feedback questions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832104" y="4279392"/>
            <a:ext cx="4919472" cy="9418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do you need to learn before taking the idea further?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263640" y="3840480"/>
            <a:ext cx="5212080" cy="1508760"/>
          </a:xfrm>
          <a:prstGeom prst="roundRect">
            <a:avLst>
              <a:gd name="adj" fmla="val 2424"/>
            </a:avLst>
          </a:prstGeom>
          <a:solidFill>
            <a:srgbClr val="F6F5F7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409944" y="3950208"/>
            <a:ext cx="49194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3E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 decision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6409944" y="4279392"/>
            <a:ext cx="4919472" cy="9418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After the test, will you keep, improve, stop or escalate the idea?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005EB8"/>
          </a:solidFill>
          <a:ln w="12700">
            <a:solidFill>
              <a:srgbClr val="005EB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18872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5.3 Identifying creative solutions using digital technologies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804672"/>
            <a:ext cx="10972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05E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Reflection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658368" y="1280160"/>
            <a:ext cx="10698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1414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short answers. Focus on what you learned and what should happen next.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40080" y="6547104"/>
            <a:ext cx="64008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41414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Queensland Government digital capability | Practice activity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685800" y="1508760"/>
            <a:ext cx="10789920" cy="1097280"/>
          </a:xfrm>
          <a:prstGeom prst="roundRect">
            <a:avLst>
              <a:gd name="adj" fmla="val 3333"/>
            </a:avLst>
          </a:prstGeom>
          <a:solidFill>
            <a:srgbClr val="F6F5F7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32104" y="1618488"/>
            <a:ext cx="1049731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3E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Which idea offers the most value?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85800" y="2926080"/>
            <a:ext cx="10789920" cy="1097280"/>
          </a:xfrm>
          <a:prstGeom prst="roundRect">
            <a:avLst>
              <a:gd name="adj" fmla="val 3333"/>
            </a:avLst>
          </a:prstGeom>
          <a:solidFill>
            <a:srgbClr val="F6F5F7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32104" y="3035808"/>
            <a:ext cx="1049731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3E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assumptions must be tested?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85800" y="4343400"/>
            <a:ext cx="10789920" cy="1097280"/>
          </a:xfrm>
          <a:prstGeom prst="roundRect">
            <a:avLst>
              <a:gd name="adj" fmla="val 3333"/>
            </a:avLst>
          </a:prstGeom>
          <a:solidFill>
            <a:srgbClr val="F6F5F7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32104" y="4453128"/>
            <a:ext cx="1049731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3E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is human judgement still needed?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6AE4C6A13B8E141A8E674DFA32CA6F2" ma:contentTypeVersion="15" ma:contentTypeDescription="Create a new document." ma:contentTypeScope="" ma:versionID="5761630454da6c2d94458fc443ef2e29">
  <xsd:schema xmlns:xsd="http://www.w3.org/2001/XMLSchema" xmlns:xs="http://www.w3.org/2001/XMLSchema" xmlns:p="http://schemas.microsoft.com/office/2006/metadata/properties" xmlns:ns2="25084aa5-12fd-4011-b528-cc6f0e62d12b" xmlns:ns3="3d81d758-da71-42ef-a10b-ca28e43b4f75" targetNamespace="http://schemas.microsoft.com/office/2006/metadata/properties" ma:root="true" ma:fieldsID="f7e2faffedb6149b0744f7bb7ad460f5" ns2:_="" ns3:_="">
    <xsd:import namespace="25084aa5-12fd-4011-b528-cc6f0e62d12b"/>
    <xsd:import namespace="3d81d758-da71-42ef-a10b-ca28e43b4f7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084aa5-12fd-4011-b528-cc6f0e62d12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16c13654-9e0b-40a7-be5f-9925f2f8658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81d758-da71-42ef-a10b-ca28e43b4f75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3bcc8b09-bf3f-4f20-9f61-aa923c385db1}" ma:internalName="TaxCatchAll" ma:showField="CatchAllData" ma:web="3d81d758-da71-42ef-a10b-ca28e43b4f7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5084aa5-12fd-4011-b528-cc6f0e62d12b">
      <Terms xmlns="http://schemas.microsoft.com/office/infopath/2007/PartnerControls"/>
    </lcf76f155ced4ddcb4097134ff3c332f>
    <TaxCatchAll xmlns="3d81d758-da71-42ef-a10b-ca28e43b4f75" xsi:nil="true"/>
  </documentManagement>
</p:properties>
</file>

<file path=customXml/itemProps1.xml><?xml version="1.0" encoding="utf-8"?>
<ds:datastoreItem xmlns:ds="http://schemas.openxmlformats.org/officeDocument/2006/customXml" ds:itemID="{40A52B1F-3673-477F-B845-0C7F767A5D58}"/>
</file>

<file path=customXml/itemProps2.xml><?xml version="1.0" encoding="utf-8"?>
<ds:datastoreItem xmlns:ds="http://schemas.openxmlformats.org/officeDocument/2006/customXml" ds:itemID="{69B55AE2-3A77-4815-90B4-2D78C3650441}"/>
</file>

<file path=customXml/itemProps3.xml><?xml version="1.0" encoding="utf-8"?>
<ds:datastoreItem xmlns:ds="http://schemas.openxmlformats.org/officeDocument/2006/customXml" ds:itemID="{7C5DA11C-B58F-4512-9F80-A2917AA38313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5.3 Digital Solution Sketch Template</dc:title>
  <dc:subject>Digital capability practice activity</dc:subject>
  <dc:creator>Queensland Government</dc:creator>
  <cp:lastModifiedBy>Queensland Government</cp:lastModifiedBy>
  <cp:revision>1</cp:revision>
  <dcterms:created xsi:type="dcterms:W3CDTF">2026-08-14T00:27:31Z</dcterms:created>
  <dcterms:modified xsi:type="dcterms:W3CDTF">2026-08-14T00:27:32Z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0x01010066AE4C6A13B8E141A8E674DFA32CA6F2</vt:lpwstr>
  </property>
</Properties>
</file>